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09" r:id="rId6"/>
  </p:sldMasterIdLst>
  <p:notesMasterIdLst>
    <p:notesMasterId r:id="rId26"/>
  </p:notesMasterIdLst>
  <p:handoutMasterIdLst>
    <p:handoutMasterId r:id="rId27"/>
  </p:handoutMasterIdLst>
  <p:sldIdLst>
    <p:sldId id="2613" r:id="rId7"/>
    <p:sldId id="2656" r:id="rId8"/>
    <p:sldId id="2657" r:id="rId9"/>
    <p:sldId id="2658" r:id="rId10"/>
    <p:sldId id="2659" r:id="rId11"/>
    <p:sldId id="2660" r:id="rId12"/>
    <p:sldId id="2661" r:id="rId13"/>
    <p:sldId id="2662" r:id="rId14"/>
    <p:sldId id="2663" r:id="rId15"/>
    <p:sldId id="2665" r:id="rId16"/>
    <p:sldId id="2666" r:id="rId17"/>
    <p:sldId id="2676" r:id="rId18"/>
    <p:sldId id="2667" r:id="rId19"/>
    <p:sldId id="2668" r:id="rId20"/>
    <p:sldId id="2669" r:id="rId21"/>
    <p:sldId id="2670" r:id="rId22"/>
    <p:sldId id="2671" r:id="rId23"/>
    <p:sldId id="2672" r:id="rId24"/>
    <p:sldId id="2677" r:id="rId25"/>
  </p:sldIdLst>
  <p:sldSz cx="9144000" cy="6858000" type="screen4x3"/>
  <p:notesSz cx="6858000" cy="9240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11" userDrawn="1">
          <p15:clr>
            <a:srgbClr val="A4A3A4"/>
          </p15:clr>
        </p15:guide>
        <p15:guide id="2" pos="216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CWick" initials="W" lastIdx="14" clrIdx="6">
    <p:extLst>
      <p:ext uri="{19B8F6BF-5375-455C-9EA6-DF929625EA0E}">
        <p15:presenceInfo xmlns:p15="http://schemas.microsoft.com/office/powerpoint/2012/main" userId="CWick" providerId="None"/>
      </p:ext>
    </p:extLst>
  </p:cmAuthor>
  <p:cmAuthor id="1" name="Ostrand, Charles J Mr CIV USA TRADOC" initials="OCJMCUT" lastIdx="1" clrIdx="0">
    <p:extLst>
      <p:ext uri="{19B8F6BF-5375-455C-9EA6-DF929625EA0E}">
        <p15:presenceInfo xmlns:p15="http://schemas.microsoft.com/office/powerpoint/2012/main" userId="Ostrand, Charles J Mr CIV USA TRADOC" providerId="None"/>
      </p:ext>
    </p:extLst>
  </p:cmAuthor>
  <p:cmAuthor id="8" name="Higginbottom, Michael S Mr. CIV USARMY TRADOC" initials="HMSMCUT" lastIdx="7" clrIdx="7">
    <p:extLst>
      <p:ext uri="{19B8F6BF-5375-455C-9EA6-DF929625EA0E}">
        <p15:presenceInfo xmlns:p15="http://schemas.microsoft.com/office/powerpoint/2012/main" userId="Higginbottom, Michael S Mr. CIV USARMY TRADOC" providerId="None"/>
      </p:ext>
    </p:extLst>
  </p:cmAuthor>
  <p:cmAuthor id="2" name="Cooke, Christopher L Mr CIV USARMY TRADOC" initials="CC" lastIdx="89" clrIdx="1">
    <p:extLst>
      <p:ext uri="{19B8F6BF-5375-455C-9EA6-DF929625EA0E}">
        <p15:presenceInfo xmlns:p15="http://schemas.microsoft.com/office/powerpoint/2012/main" userId="Cooke, Christopher L Mr CIV USARMY TRADOC" providerId="None"/>
      </p:ext>
    </p:extLst>
  </p:cmAuthor>
  <p:cmAuthor id="3" name="Mike Higginbottom" initials="MSH" lastIdx="5" clrIdx="2">
    <p:extLst>
      <p:ext uri="{19B8F6BF-5375-455C-9EA6-DF929625EA0E}">
        <p15:presenceInfo xmlns:p15="http://schemas.microsoft.com/office/powerpoint/2012/main" userId="Mike Higginbottom" providerId="None"/>
      </p:ext>
    </p:extLst>
  </p:cmAuthor>
  <p:cmAuthor id="4" name="DoD Admin" initials="DA" lastIdx="1" clrIdx="3">
    <p:extLst>
      <p:ext uri="{19B8F6BF-5375-455C-9EA6-DF929625EA0E}">
        <p15:presenceInfo xmlns:p15="http://schemas.microsoft.com/office/powerpoint/2012/main" userId="DoD Admin" providerId="None"/>
      </p:ext>
    </p:extLst>
  </p:cmAuthor>
  <p:cmAuthor id="5" name="Terrance Seal" initials="TS" lastIdx="3" clrIdx="4">
    <p:extLst>
      <p:ext uri="{19B8F6BF-5375-455C-9EA6-DF929625EA0E}">
        <p15:presenceInfo xmlns:p15="http://schemas.microsoft.com/office/powerpoint/2012/main" userId="Terrance Seal" providerId="None"/>
      </p:ext>
    </p:extLst>
  </p:cmAuthor>
  <p:cmAuthor id="6" name="James Bausum" initials="JB" lastIdx="1" clrIdx="5">
    <p:extLst>
      <p:ext uri="{19B8F6BF-5375-455C-9EA6-DF929625EA0E}">
        <p15:presenceInfo xmlns:p15="http://schemas.microsoft.com/office/powerpoint/2012/main" userId="S::jbausum@nFocus.com::30edaa21-bd8a-4a73-b58f-e780400ff11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637B"/>
    <a:srgbClr val="E8F0FA"/>
    <a:srgbClr val="E8F0F6"/>
    <a:srgbClr val="E0ECEE"/>
    <a:srgbClr val="FFFFFF"/>
    <a:srgbClr val="00CC00"/>
    <a:srgbClr val="0000FF"/>
    <a:srgbClr val="FFFF66"/>
    <a:srgbClr val="FFFF00"/>
    <a:srgbClr val="0076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6" autoAdjust="0"/>
    <p:restoredTop sz="96706" autoAdjust="0"/>
  </p:normalViewPr>
  <p:slideViewPr>
    <p:cSldViewPr snapToGrid="0">
      <p:cViewPr varScale="1">
        <p:scale>
          <a:sx n="83" d="100"/>
          <a:sy n="83" d="100"/>
        </p:scale>
        <p:origin x="420" y="60"/>
      </p:cViewPr>
      <p:guideLst>
        <p:guide orient="horz" pos="211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1740" y="-1362"/>
      </p:cViewPr>
      <p:guideLst>
        <p:guide orient="horz" pos="2911"/>
        <p:guide pos="216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3" y="5"/>
            <a:ext cx="2972421" cy="462360"/>
          </a:xfrm>
          <a:prstGeom prst="rect">
            <a:avLst/>
          </a:prstGeom>
        </p:spPr>
        <p:txBody>
          <a:bodyPr vert="horz" lIns="90552" tIns="45278" rIns="90552" bIns="45278" rtlCol="0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41" y="5"/>
            <a:ext cx="2972421" cy="462360"/>
          </a:xfrm>
          <a:prstGeom prst="rect">
            <a:avLst/>
          </a:prstGeom>
        </p:spPr>
        <p:txBody>
          <a:bodyPr vert="horz" lIns="90552" tIns="45278" rIns="90552" bIns="45278" rtlCol="0"/>
          <a:lstStyle>
            <a:lvl1pPr algn="r">
              <a:defRPr sz="1100"/>
            </a:lvl1pPr>
          </a:lstStyle>
          <a:p>
            <a:fld id="{4F7FE498-04AD-4B92-B34B-6087D055EE13}" type="datetimeFigureOut">
              <a:rPr lang="en-US" smtClean="0"/>
              <a:pPr/>
              <a:t>1/5/2023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3" y="8776907"/>
            <a:ext cx="2972421" cy="462360"/>
          </a:xfrm>
          <a:prstGeom prst="rect">
            <a:avLst/>
          </a:prstGeom>
        </p:spPr>
        <p:txBody>
          <a:bodyPr vert="horz" lIns="90552" tIns="45278" rIns="90552" bIns="45278" rtlCol="0" anchor="b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41" y="8776907"/>
            <a:ext cx="2972421" cy="462360"/>
          </a:xfrm>
          <a:prstGeom prst="rect">
            <a:avLst/>
          </a:prstGeom>
        </p:spPr>
        <p:txBody>
          <a:bodyPr vert="horz" lIns="90552" tIns="45278" rIns="90552" bIns="45278" rtlCol="0" anchor="b"/>
          <a:lstStyle>
            <a:lvl1pPr algn="r">
              <a:defRPr sz="1100"/>
            </a:lvl1pPr>
          </a:lstStyle>
          <a:p>
            <a:fld id="{AE3370FD-B058-489A-9139-6CD2DC762D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6847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0" y="1"/>
            <a:ext cx="2971800" cy="462042"/>
          </a:xfrm>
          <a:prstGeom prst="rect">
            <a:avLst/>
          </a:prstGeom>
        </p:spPr>
        <p:txBody>
          <a:bodyPr vert="horz" lIns="92273" tIns="46136" rIns="92273" bIns="46136" rtlCol="0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26" y="1"/>
            <a:ext cx="2971800" cy="462042"/>
          </a:xfrm>
          <a:prstGeom prst="rect">
            <a:avLst/>
          </a:prstGeom>
        </p:spPr>
        <p:txBody>
          <a:bodyPr vert="horz" lIns="92273" tIns="46136" rIns="92273" bIns="46136" rtlCol="0"/>
          <a:lstStyle>
            <a:lvl1pPr algn="r">
              <a:defRPr sz="1100"/>
            </a:lvl1pPr>
          </a:lstStyle>
          <a:p>
            <a:fld id="{C721660B-CC9F-4739-A1AA-A138AEFF287F}" type="datetimeFigureOut">
              <a:rPr lang="en-US" smtClean="0"/>
              <a:pPr/>
              <a:t>1/5/2023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0563"/>
            <a:ext cx="4622800" cy="3468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73" tIns="46136" rIns="92273" bIns="4613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389399"/>
            <a:ext cx="5486400" cy="4158377"/>
          </a:xfrm>
          <a:prstGeom prst="rect">
            <a:avLst/>
          </a:prstGeom>
        </p:spPr>
        <p:txBody>
          <a:bodyPr vert="horz" lIns="92273" tIns="46136" rIns="92273" bIns="4613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0" y="8777195"/>
            <a:ext cx="2971800" cy="462042"/>
          </a:xfrm>
          <a:prstGeom prst="rect">
            <a:avLst/>
          </a:prstGeom>
        </p:spPr>
        <p:txBody>
          <a:bodyPr vert="horz" lIns="92273" tIns="46136" rIns="92273" bIns="46136" rtlCol="0" anchor="b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26" y="8777195"/>
            <a:ext cx="2971800" cy="462042"/>
          </a:xfrm>
          <a:prstGeom prst="rect">
            <a:avLst/>
          </a:prstGeom>
        </p:spPr>
        <p:txBody>
          <a:bodyPr vert="horz" lIns="92273" tIns="46136" rIns="92273" bIns="46136" rtlCol="0" anchor="b"/>
          <a:lstStyle>
            <a:lvl1pPr algn="r">
              <a:defRPr sz="1100"/>
            </a:lvl1pPr>
          </a:lstStyle>
          <a:p>
            <a:fld id="{A9023E68-E8F9-404D-891E-E9678D207B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51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23E68-E8F9-404D-891E-E9678D207BD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606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4985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492880"/>
            <a:ext cx="457200" cy="365125"/>
          </a:xfrm>
          <a:prstGeom prst="rect">
            <a:avLst/>
          </a:prstGeom>
        </p:spPr>
        <p:txBody>
          <a:bodyPr/>
          <a:lstStyle/>
          <a:p>
            <a:fld id="{01F288AE-1A0B-479E-AB32-116F4187E3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286000" y="162045"/>
            <a:ext cx="4572000" cy="640080"/>
          </a:xfrm>
          <a:prstGeom prst="rect">
            <a:avLst/>
          </a:prstGeom>
        </p:spPr>
        <p:txBody>
          <a:bodyPr lIns="18288" tIns="18288" rIns="18288" bIns="18288" anchor="ctr" anchorCtr="0">
            <a:normAutofit/>
          </a:bodyPr>
          <a:lstStyle>
            <a:lvl1pPr algn="ctr">
              <a:defRPr sz="2800" b="1" i="0" baseline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(Calibri, 32, Bold)</a:t>
            </a:r>
          </a:p>
        </p:txBody>
      </p:sp>
    </p:spTree>
    <p:extLst>
      <p:ext uri="{BB962C8B-B14F-4D97-AF65-F5344CB8AC3E}">
        <p14:creationId xmlns:p14="http://schemas.microsoft.com/office/powerpoint/2010/main" val="2168710862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1192645" y="876651"/>
            <a:ext cx="6620256" cy="85134"/>
            <a:chOff x="1143000" y="986899"/>
            <a:chExt cx="6858000" cy="529184"/>
          </a:xfrm>
        </p:grpSpPr>
        <p:sp>
          <p:nvSpPr>
            <p:cNvPr id="17" name="bk object 17"/>
            <p:cNvSpPr/>
            <p:nvPr/>
          </p:nvSpPr>
          <p:spPr>
            <a:xfrm>
              <a:off x="1143000" y="1516083"/>
              <a:ext cx="6858000" cy="0"/>
            </a:xfrm>
            <a:custGeom>
              <a:avLst/>
              <a:gdLst/>
              <a:ahLst/>
              <a:cxnLst/>
              <a:rect l="l" t="t" r="r" b="b"/>
              <a:pathLst>
                <a:path w="6858000">
                  <a:moveTo>
                    <a:pt x="0" y="0"/>
                  </a:moveTo>
                  <a:lnTo>
                    <a:pt x="6858000" y="0"/>
                  </a:lnTo>
                </a:path>
              </a:pathLst>
            </a:custGeom>
            <a:ln w="76200"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bk object 18"/>
            <p:cNvSpPr/>
            <p:nvPr/>
          </p:nvSpPr>
          <p:spPr>
            <a:xfrm>
              <a:off x="1143000" y="986899"/>
              <a:ext cx="6858000" cy="0"/>
            </a:xfrm>
            <a:custGeom>
              <a:avLst/>
              <a:gdLst/>
              <a:ahLst/>
              <a:cxnLst/>
              <a:rect l="l" t="t" r="r" b="b"/>
              <a:pathLst>
                <a:path w="6858000">
                  <a:moveTo>
                    <a:pt x="0" y="0"/>
                  </a:moveTo>
                  <a:lnTo>
                    <a:pt x="6858000" y="0"/>
                  </a:lnTo>
                </a:path>
              </a:pathLst>
            </a:custGeom>
            <a:ln w="76200">
              <a:solidFill>
                <a:srgbClr val="00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" name="Group 1"/>
          <p:cNvGrpSpPr/>
          <p:nvPr userDrawn="1"/>
        </p:nvGrpSpPr>
        <p:grpSpPr>
          <a:xfrm>
            <a:off x="5741215" y="6486028"/>
            <a:ext cx="2966549" cy="257503"/>
            <a:chOff x="5852476" y="6495393"/>
            <a:chExt cx="3013075" cy="257503"/>
          </a:xfrm>
        </p:grpSpPr>
        <p:sp>
          <p:nvSpPr>
            <p:cNvPr id="11" name="object 3"/>
            <p:cNvSpPr/>
            <p:nvPr userDrawn="1"/>
          </p:nvSpPr>
          <p:spPr>
            <a:xfrm>
              <a:off x="6337738" y="6495393"/>
              <a:ext cx="2111752" cy="257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bject 12"/>
            <p:cNvSpPr txBox="1"/>
            <p:nvPr userDrawn="1"/>
          </p:nvSpPr>
          <p:spPr>
            <a:xfrm>
              <a:off x="5852476" y="6558836"/>
              <a:ext cx="3013075" cy="15901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50" b="1" i="1" u="none" strike="noStrike" kern="1200" cap="none" spc="-3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Tahoma"/>
                </a:rPr>
                <a:t>Deputy Chief of Staff</a:t>
              </a:r>
              <a:r>
                <a:rPr kumimoji="0" lang="en-US" sz="950" b="1" i="1" u="none" strike="noStrike" kern="1200" cap="none" spc="-4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Tahoma"/>
                </a:rPr>
                <a:t>, G-9</a:t>
              </a:r>
              <a:endParaRPr kumimoji="0" sz="9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endParaRPr>
            </a:p>
          </p:txBody>
        </p:sp>
      </p:grpSp>
      <p:pic>
        <p:nvPicPr>
          <p:cNvPr id="16" name="Picture 15" descr="H:\_MyComputer\Pictures\USARMY_2D_2C_LE_NS_PS(1)_ small_size.png"/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8572" cy="1257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814" y="237729"/>
            <a:ext cx="817950" cy="81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872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4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0" y="0"/>
            <a:ext cx="4572000" cy="640080"/>
          </a:xfrm>
          <a:prstGeom prst="rect">
            <a:avLst/>
          </a:prstGeom>
          <a:noFill/>
        </p:spPr>
        <p:txBody>
          <a:bodyPr wrap="square" lIns="18288" tIns="18288" rIns="18288" bIns="18288" rtlCol="0" anchor="ctr" anchorCtr="0">
            <a:normAutofit/>
          </a:bodyPr>
          <a:lstStyle/>
          <a:p>
            <a:pPr algn="ctr"/>
            <a:endParaRPr lang="en-US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1542" y="1363229"/>
            <a:ext cx="7236823" cy="2308324"/>
          </a:xfrm>
          <a:prstGeom prst="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C000"/>
                </a:solidFill>
              </a:rPr>
              <a:t>Recording </a:t>
            </a:r>
          </a:p>
          <a:p>
            <a:pPr algn="ctr"/>
            <a:r>
              <a:rPr lang="en-US" sz="4800" dirty="0">
                <a:solidFill>
                  <a:srgbClr val="FFC000"/>
                </a:solidFill>
              </a:rPr>
              <a:t>Finance Readiness </a:t>
            </a:r>
          </a:p>
          <a:p>
            <a:pPr algn="ctr"/>
            <a:r>
              <a:rPr lang="en-US" sz="4800" dirty="0">
                <a:solidFill>
                  <a:srgbClr val="FFC000"/>
                </a:solidFill>
              </a:rPr>
              <a:t>Common Military Training</a:t>
            </a:r>
          </a:p>
        </p:txBody>
      </p:sp>
      <p:pic>
        <p:nvPicPr>
          <p:cNvPr id="5" name="Picture 4" descr="A yellow and black sign&#10;&#10;Description automatically generated with low confidence">
            <a:extLst>
              <a:ext uri="{FF2B5EF4-FFF2-40B4-BE49-F238E27FC236}">
                <a16:creationId xmlns:a16="http://schemas.microsoft.com/office/drawing/2014/main" id="{4CC60158-500A-4CD3-BDCA-9895D43BDF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769" y="4192146"/>
            <a:ext cx="4301203" cy="1590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22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88AE-1A0B-479E-AB32-116F4187E394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0" y="144563"/>
            <a:ext cx="4572000" cy="640080"/>
          </a:xfrm>
        </p:spPr>
        <p:txBody>
          <a:bodyPr/>
          <a:lstStyle/>
          <a:p>
            <a:r>
              <a:rPr lang="en-US" dirty="0"/>
              <a:t>Add Date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5414"/>
          <a:stretch/>
        </p:blipFill>
        <p:spPr>
          <a:xfrm>
            <a:off x="0" y="1115569"/>
            <a:ext cx="9144000" cy="537731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93669" y="1911251"/>
            <a:ext cx="1733005" cy="1402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084320" y="1367246"/>
            <a:ext cx="3387634" cy="1200329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Add in the “Date” of the Training, Go/</a:t>
            </a:r>
            <a:r>
              <a:rPr lang="en-US" dirty="0" err="1">
                <a:solidFill>
                  <a:schemeClr val="bg1"/>
                </a:solidFill>
              </a:rPr>
              <a:t>NoGo</a:t>
            </a:r>
            <a:r>
              <a:rPr lang="en-US" dirty="0">
                <a:solidFill>
                  <a:schemeClr val="bg1"/>
                </a:solidFill>
              </a:rPr>
              <a:t> and the name of the trainer and then select “Set Default Values”.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326674" y="1959429"/>
            <a:ext cx="731520" cy="43542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500846" y="2725783"/>
            <a:ext cx="3857897" cy="1200329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Once Default Values are set, the roster will be linked with the training conducted.  Once this is updated select the “Next Tab”.</a:t>
            </a:r>
          </a:p>
        </p:txBody>
      </p:sp>
      <p:cxnSp>
        <p:nvCxnSpPr>
          <p:cNvPr id="11" name="Straight Arrow Connector 10"/>
          <p:cNvCxnSpPr>
            <a:cxnSpLocks/>
            <a:stCxn id="9" idx="2"/>
          </p:cNvCxnSpPr>
          <p:nvPr/>
        </p:nvCxnSpPr>
        <p:spPr>
          <a:xfrm>
            <a:off x="5429795" y="3926112"/>
            <a:ext cx="1809205" cy="133168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D8FE74FA-D3B3-48E4-A69C-3152E24191F2}"/>
              </a:ext>
            </a:extLst>
          </p:cNvPr>
          <p:cNvSpPr/>
          <p:nvPr/>
        </p:nvSpPr>
        <p:spPr>
          <a:xfrm>
            <a:off x="1277729" y="4049976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3696F4-BD60-4276-BADC-BE001925D649}"/>
              </a:ext>
            </a:extLst>
          </p:cNvPr>
          <p:cNvSpPr/>
          <p:nvPr/>
        </p:nvSpPr>
        <p:spPr>
          <a:xfrm>
            <a:off x="3639929" y="4253990"/>
            <a:ext cx="353028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93A0A76-71D9-4DC2-BD6C-E19EBD651DB8}"/>
              </a:ext>
            </a:extLst>
          </p:cNvPr>
          <p:cNvSpPr/>
          <p:nvPr/>
        </p:nvSpPr>
        <p:spPr>
          <a:xfrm>
            <a:off x="1715589" y="3559459"/>
            <a:ext cx="388248" cy="2507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75015F0-9695-437B-9178-D017A2D8E751}"/>
              </a:ext>
            </a:extLst>
          </p:cNvPr>
          <p:cNvSpPr/>
          <p:nvPr/>
        </p:nvSpPr>
        <p:spPr>
          <a:xfrm>
            <a:off x="7928658" y="1115568"/>
            <a:ext cx="1215342" cy="231494"/>
          </a:xfrm>
          <a:prstGeom prst="rect">
            <a:avLst/>
          </a:prstGeom>
          <a:solidFill>
            <a:srgbClr val="4D63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536375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88AE-1A0B-479E-AB32-116F4187E394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0" y="125188"/>
            <a:ext cx="4572000" cy="640080"/>
          </a:xfrm>
        </p:spPr>
        <p:txBody>
          <a:bodyPr/>
          <a:lstStyle/>
          <a:p>
            <a:r>
              <a:rPr lang="en-US" dirty="0"/>
              <a:t>Confirmation Page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5566"/>
          <a:stretch/>
        </p:blipFill>
        <p:spPr>
          <a:xfrm>
            <a:off x="0" y="1234440"/>
            <a:ext cx="9144000" cy="56235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80754" y="3280954"/>
            <a:ext cx="3439885" cy="120032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 Confirmation page will show how many records were updated.  To complete the update, select the “Finish Tab”.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120639" y="2812864"/>
            <a:ext cx="2229394" cy="70539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5120639" y="3165561"/>
            <a:ext cx="2203270" cy="93617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1C789D72-6ADF-4DAE-99BB-EC85930EEB03}"/>
              </a:ext>
            </a:extLst>
          </p:cNvPr>
          <p:cNvSpPr/>
          <p:nvPr/>
        </p:nvSpPr>
        <p:spPr>
          <a:xfrm>
            <a:off x="7928658" y="1234435"/>
            <a:ext cx="1215342" cy="231494"/>
          </a:xfrm>
          <a:prstGeom prst="rect">
            <a:avLst/>
          </a:prstGeom>
          <a:solidFill>
            <a:srgbClr val="4D63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054610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88AE-1A0B-479E-AB32-116F4187E394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5995" y="180450"/>
            <a:ext cx="4572000" cy="640080"/>
          </a:xfrm>
        </p:spPr>
        <p:txBody>
          <a:bodyPr>
            <a:normAutofit fontScale="90000"/>
          </a:bodyPr>
          <a:lstStyle/>
          <a:p>
            <a:r>
              <a:rPr lang="en-US" dirty="0"/>
              <a:t>Recording Training in SULT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53584" y="1662012"/>
            <a:ext cx="7236823" cy="3046988"/>
          </a:xfrm>
          <a:prstGeom prst="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C000"/>
                </a:solidFill>
              </a:rPr>
              <a:t>Recording Financial Readiness Training </a:t>
            </a:r>
          </a:p>
          <a:p>
            <a:pPr algn="ctr"/>
            <a:r>
              <a:rPr lang="en-US" sz="4800" dirty="0">
                <a:solidFill>
                  <a:srgbClr val="FFC000"/>
                </a:solidFill>
              </a:rPr>
              <a:t>(Small Unit Leaders Tool (SULT))</a:t>
            </a:r>
          </a:p>
        </p:txBody>
      </p:sp>
    </p:spTree>
    <p:extLst>
      <p:ext uri="{BB962C8B-B14F-4D97-AF65-F5344CB8AC3E}">
        <p14:creationId xmlns:p14="http://schemas.microsoft.com/office/powerpoint/2010/main" val="4108968755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88AE-1A0B-479E-AB32-116F4187E394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81348" y="229909"/>
            <a:ext cx="4572000" cy="640080"/>
          </a:xfrm>
        </p:spPr>
        <p:txBody>
          <a:bodyPr>
            <a:normAutofit/>
          </a:bodyPr>
          <a:lstStyle/>
          <a:p>
            <a:r>
              <a:rPr lang="en-US" dirty="0"/>
              <a:t>SULT Tool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6173"/>
          <a:stretch/>
        </p:blipFill>
        <p:spPr>
          <a:xfrm>
            <a:off x="0" y="1124712"/>
            <a:ext cx="9144000" cy="573328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17668" y="5133706"/>
            <a:ext cx="1010195" cy="4180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833257" y="5852160"/>
            <a:ext cx="3640183" cy="646331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Log into ATN and select the tab for the “Small Unit Leader Tool (SULT)”</a:t>
            </a:r>
          </a:p>
        </p:txBody>
      </p:sp>
      <p:cxnSp>
        <p:nvCxnSpPr>
          <p:cNvPr id="8" name="Straight Arrow Connector 7"/>
          <p:cNvCxnSpPr>
            <a:endCxn id="5" idx="2"/>
          </p:cNvCxnSpPr>
          <p:nvPr/>
        </p:nvCxnSpPr>
        <p:spPr>
          <a:xfrm flipH="1" flipV="1">
            <a:off x="3622766" y="5551717"/>
            <a:ext cx="1210491" cy="73152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4553397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88AE-1A0B-479E-AB32-116F4187E394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0" y="165735"/>
            <a:ext cx="4572000" cy="640080"/>
          </a:xfrm>
        </p:spPr>
        <p:txBody>
          <a:bodyPr/>
          <a:lstStyle/>
          <a:p>
            <a:r>
              <a:rPr lang="en-US" dirty="0"/>
              <a:t>Record Mass Tasks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5262"/>
          <a:stretch/>
        </p:blipFill>
        <p:spPr>
          <a:xfrm>
            <a:off x="0" y="1415902"/>
            <a:ext cx="9144000" cy="495632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08941" y="2473933"/>
            <a:ext cx="496389" cy="3831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438469" y="1415902"/>
            <a:ext cx="2760617" cy="369332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Select “Record Mass Tasks”</a:t>
            </a:r>
          </a:p>
        </p:txBody>
      </p:sp>
      <p:cxnSp>
        <p:nvCxnSpPr>
          <p:cNvPr id="8" name="Straight Arrow Connector 7"/>
          <p:cNvCxnSpPr>
            <a:cxnSpLocks/>
          </p:cNvCxnSpPr>
          <p:nvPr/>
        </p:nvCxnSpPr>
        <p:spPr>
          <a:xfrm flipH="1">
            <a:off x="3420654" y="1849158"/>
            <a:ext cx="1842770" cy="61917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2A56BDC2-F501-4E44-8C2B-1739AD6B6660}"/>
              </a:ext>
            </a:extLst>
          </p:cNvPr>
          <p:cNvSpPr/>
          <p:nvPr/>
        </p:nvSpPr>
        <p:spPr>
          <a:xfrm>
            <a:off x="318301" y="3128794"/>
            <a:ext cx="214131" cy="9259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FA72F9-0EF4-4619-A758-16212A588564}"/>
              </a:ext>
            </a:extLst>
          </p:cNvPr>
          <p:cNvSpPr/>
          <p:nvPr/>
        </p:nvSpPr>
        <p:spPr>
          <a:xfrm>
            <a:off x="318301" y="3380738"/>
            <a:ext cx="214131" cy="9259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AC2432-46AD-44F8-B000-109DC9D88758}"/>
              </a:ext>
            </a:extLst>
          </p:cNvPr>
          <p:cNvSpPr/>
          <p:nvPr/>
        </p:nvSpPr>
        <p:spPr>
          <a:xfrm>
            <a:off x="318301" y="3610199"/>
            <a:ext cx="435324" cy="9259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3003D0-8550-4D7F-B0B6-21F767DE911F}"/>
              </a:ext>
            </a:extLst>
          </p:cNvPr>
          <p:cNvSpPr/>
          <p:nvPr/>
        </p:nvSpPr>
        <p:spPr>
          <a:xfrm>
            <a:off x="788815" y="3105932"/>
            <a:ext cx="214131" cy="9259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C07A99D-1BC3-4270-9A4B-09541B096AF2}"/>
              </a:ext>
            </a:extLst>
          </p:cNvPr>
          <p:cNvSpPr/>
          <p:nvPr/>
        </p:nvSpPr>
        <p:spPr>
          <a:xfrm>
            <a:off x="788815" y="3363221"/>
            <a:ext cx="214131" cy="9259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5B2DDCA-6004-4AD7-803D-6B804161E401}"/>
              </a:ext>
            </a:extLst>
          </p:cNvPr>
          <p:cNvSpPr/>
          <p:nvPr/>
        </p:nvSpPr>
        <p:spPr>
          <a:xfrm>
            <a:off x="778324" y="3631360"/>
            <a:ext cx="241755" cy="9259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81F4C30-AB5E-4266-9F10-B0988F53A6F5}"/>
              </a:ext>
            </a:extLst>
          </p:cNvPr>
          <p:cNvSpPr/>
          <p:nvPr/>
        </p:nvSpPr>
        <p:spPr>
          <a:xfrm>
            <a:off x="318301" y="3237495"/>
            <a:ext cx="277649" cy="92598"/>
          </a:xfrm>
          <a:prstGeom prst="rect">
            <a:avLst/>
          </a:prstGeom>
          <a:solidFill>
            <a:srgbClr val="E8F0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157262A-E0F9-4D61-81F3-61BF437DC524}"/>
              </a:ext>
            </a:extLst>
          </p:cNvPr>
          <p:cNvSpPr/>
          <p:nvPr/>
        </p:nvSpPr>
        <p:spPr>
          <a:xfrm>
            <a:off x="318301" y="3489531"/>
            <a:ext cx="277650" cy="92598"/>
          </a:xfrm>
          <a:prstGeom prst="rect">
            <a:avLst/>
          </a:prstGeom>
          <a:solidFill>
            <a:srgbClr val="E8F0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94D1BD7-CC4C-4803-9B34-C5E46D644F94}"/>
              </a:ext>
            </a:extLst>
          </p:cNvPr>
          <p:cNvSpPr/>
          <p:nvPr/>
        </p:nvSpPr>
        <p:spPr>
          <a:xfrm>
            <a:off x="788815" y="3221392"/>
            <a:ext cx="214131" cy="92598"/>
          </a:xfrm>
          <a:prstGeom prst="rect">
            <a:avLst/>
          </a:prstGeom>
          <a:solidFill>
            <a:srgbClr val="E8F0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BBF3679-0BD6-4BEE-AB03-52E433618305}"/>
              </a:ext>
            </a:extLst>
          </p:cNvPr>
          <p:cNvSpPr/>
          <p:nvPr/>
        </p:nvSpPr>
        <p:spPr>
          <a:xfrm>
            <a:off x="778324" y="3489531"/>
            <a:ext cx="214131" cy="92598"/>
          </a:xfrm>
          <a:prstGeom prst="rect">
            <a:avLst/>
          </a:prstGeom>
          <a:solidFill>
            <a:srgbClr val="E8F0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1AF8568-3714-4F6A-B393-5E2F0647BE90}"/>
              </a:ext>
            </a:extLst>
          </p:cNvPr>
          <p:cNvSpPr/>
          <p:nvPr/>
        </p:nvSpPr>
        <p:spPr>
          <a:xfrm>
            <a:off x="173264" y="1677454"/>
            <a:ext cx="1771650" cy="5641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422546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88AE-1A0B-479E-AB32-116F4187E394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03500" y="244124"/>
            <a:ext cx="4572000" cy="640080"/>
          </a:xfrm>
        </p:spPr>
        <p:txBody>
          <a:bodyPr>
            <a:normAutofit/>
          </a:bodyPr>
          <a:lstStyle/>
          <a:p>
            <a:r>
              <a:rPr lang="en-US" dirty="0"/>
              <a:t>Evaluate Tasks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5110"/>
          <a:stretch/>
        </p:blipFill>
        <p:spPr>
          <a:xfrm>
            <a:off x="0" y="1320800"/>
            <a:ext cx="9144000" cy="55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566263" y="2905283"/>
            <a:ext cx="2438400" cy="258532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Enter the following: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Task Number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Date of the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Name of the Trainer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Select “Continue”</a:t>
            </a:r>
          </a:p>
        </p:txBody>
      </p:sp>
      <p:cxnSp>
        <p:nvCxnSpPr>
          <p:cNvPr id="7" name="Straight Arrow Connector 6"/>
          <p:cNvCxnSpPr>
            <a:cxnSpLocks/>
          </p:cNvCxnSpPr>
          <p:nvPr/>
        </p:nvCxnSpPr>
        <p:spPr>
          <a:xfrm flipH="1" flipV="1">
            <a:off x="5168537" y="3075742"/>
            <a:ext cx="1397726" cy="55405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cxnSpLocks/>
            <a:stCxn id="5" idx="1"/>
          </p:cNvCxnSpPr>
          <p:nvPr/>
        </p:nvCxnSpPr>
        <p:spPr>
          <a:xfrm flipH="1">
            <a:off x="4804775" y="4197945"/>
            <a:ext cx="1761488" cy="50426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5216434" y="4712875"/>
            <a:ext cx="1349829" cy="26829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073435" y="5214283"/>
            <a:ext cx="2492828" cy="23798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38455C7A-B263-4D9E-B6E4-C811E0D6A37B}"/>
              </a:ext>
            </a:extLst>
          </p:cNvPr>
          <p:cNvSpPr/>
          <p:nvPr/>
        </p:nvSpPr>
        <p:spPr>
          <a:xfrm>
            <a:off x="4231350" y="3043088"/>
            <a:ext cx="635000" cy="124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A1E0B3E-479E-493B-81A8-B19A7F9642B5}"/>
              </a:ext>
            </a:extLst>
          </p:cNvPr>
          <p:cNvSpPr/>
          <p:nvPr/>
        </p:nvSpPr>
        <p:spPr>
          <a:xfrm>
            <a:off x="146050" y="1683782"/>
            <a:ext cx="1771650" cy="56411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898536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88AE-1A0B-479E-AB32-116F4187E394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5999" y="218918"/>
            <a:ext cx="4572000" cy="640080"/>
          </a:xfrm>
        </p:spPr>
        <p:txBody>
          <a:bodyPr>
            <a:normAutofit/>
          </a:bodyPr>
          <a:lstStyle/>
          <a:p>
            <a:r>
              <a:rPr lang="en-US" dirty="0"/>
              <a:t>Verify Task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5414"/>
          <a:stretch/>
        </p:blipFill>
        <p:spPr>
          <a:xfrm>
            <a:off x="-1" y="1309064"/>
            <a:ext cx="9144000" cy="55489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55371" y="4390718"/>
            <a:ext cx="4833257" cy="646331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Verify the task to be trained by putting a check beside it and then select “Continue </a:t>
            </a:r>
          </a:p>
        </p:txBody>
      </p:sp>
      <p:sp>
        <p:nvSpPr>
          <p:cNvPr id="6" name="Rectangle 5"/>
          <p:cNvSpPr/>
          <p:nvPr/>
        </p:nvSpPr>
        <p:spPr>
          <a:xfrm>
            <a:off x="3579223" y="3749067"/>
            <a:ext cx="992777" cy="2873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2343052" y="3490586"/>
            <a:ext cx="243840" cy="90569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endCxn id="6" idx="1"/>
          </p:cNvCxnSpPr>
          <p:nvPr/>
        </p:nvCxnSpPr>
        <p:spPr>
          <a:xfrm flipV="1">
            <a:off x="2995750" y="3892759"/>
            <a:ext cx="583473" cy="40494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3EA74B31-719E-47CD-96BC-BDA986E56914}"/>
              </a:ext>
            </a:extLst>
          </p:cNvPr>
          <p:cNvSpPr/>
          <p:nvPr/>
        </p:nvSpPr>
        <p:spPr>
          <a:xfrm>
            <a:off x="146050" y="1696482"/>
            <a:ext cx="1771650" cy="56411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067337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88AE-1A0B-479E-AB32-116F4187E394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0" y="212745"/>
            <a:ext cx="4572000" cy="640080"/>
          </a:xfrm>
        </p:spPr>
        <p:txBody>
          <a:bodyPr>
            <a:normAutofit/>
          </a:bodyPr>
          <a:lstStyle/>
          <a:p>
            <a:r>
              <a:rPr lang="en-US" dirty="0"/>
              <a:t>Save Changes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15566"/>
          <a:stretch/>
        </p:blipFill>
        <p:spPr>
          <a:xfrm>
            <a:off x="0" y="1266580"/>
            <a:ext cx="9144000" cy="55914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52999" y="1783139"/>
            <a:ext cx="3962400" cy="3139321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Put a check beside the task that has been trained.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Select the personnel that attended the training.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User the Drop Down for “Pass/Fail” to mark the “Go/</a:t>
            </a:r>
            <a:r>
              <a:rPr lang="en-US" dirty="0" err="1">
                <a:solidFill>
                  <a:schemeClr val="bg1"/>
                </a:solidFill>
              </a:rPr>
              <a:t>NoGo</a:t>
            </a:r>
            <a:r>
              <a:rPr lang="en-US" dirty="0">
                <a:solidFill>
                  <a:schemeClr val="bg1"/>
                </a:solidFill>
              </a:rPr>
              <a:t>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Select “Save Changes “ to update the training for the Soldiers</a:t>
            </a:r>
          </a:p>
        </p:txBody>
      </p:sp>
      <p:cxnSp>
        <p:nvCxnSpPr>
          <p:cNvPr id="15" name="Straight Arrow Connector 14"/>
          <p:cNvCxnSpPr>
            <a:cxnSpLocks/>
          </p:cNvCxnSpPr>
          <p:nvPr/>
        </p:nvCxnSpPr>
        <p:spPr>
          <a:xfrm flipH="1">
            <a:off x="2647784" y="3577622"/>
            <a:ext cx="2305215" cy="121725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356BD3CC-8AEA-49B0-9CBB-4E90CEAC81F9}"/>
              </a:ext>
            </a:extLst>
          </p:cNvPr>
          <p:cNvSpPr/>
          <p:nvPr/>
        </p:nvSpPr>
        <p:spPr>
          <a:xfrm>
            <a:off x="515867" y="4917093"/>
            <a:ext cx="306125" cy="148947"/>
          </a:xfrm>
          <a:prstGeom prst="rect">
            <a:avLst/>
          </a:prstGeom>
          <a:solidFill>
            <a:srgbClr val="E8F0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86593B-8CC7-4D8C-BB29-391B4213597A}"/>
              </a:ext>
            </a:extLst>
          </p:cNvPr>
          <p:cNvSpPr/>
          <p:nvPr/>
        </p:nvSpPr>
        <p:spPr>
          <a:xfrm>
            <a:off x="1048926" y="5346580"/>
            <a:ext cx="277649" cy="134171"/>
          </a:xfrm>
          <a:prstGeom prst="rect">
            <a:avLst/>
          </a:prstGeom>
          <a:solidFill>
            <a:srgbClr val="E8F0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BD0BF8-2041-4689-96A6-CECDB0DA0265}"/>
              </a:ext>
            </a:extLst>
          </p:cNvPr>
          <p:cNvSpPr/>
          <p:nvPr/>
        </p:nvSpPr>
        <p:spPr>
          <a:xfrm>
            <a:off x="515867" y="5357362"/>
            <a:ext cx="306125" cy="134170"/>
          </a:xfrm>
          <a:prstGeom prst="rect">
            <a:avLst/>
          </a:prstGeom>
          <a:solidFill>
            <a:srgbClr val="E8F0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19FD658-E245-48B9-BFB9-5637D2C63652}"/>
              </a:ext>
            </a:extLst>
          </p:cNvPr>
          <p:cNvSpPr/>
          <p:nvPr/>
        </p:nvSpPr>
        <p:spPr>
          <a:xfrm>
            <a:off x="1048925" y="4964690"/>
            <a:ext cx="277649" cy="92598"/>
          </a:xfrm>
          <a:prstGeom prst="rect">
            <a:avLst/>
          </a:prstGeom>
          <a:solidFill>
            <a:srgbClr val="E8F0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36795A-487D-42F0-BBA8-2795EC3E2D0D}"/>
              </a:ext>
            </a:extLst>
          </p:cNvPr>
          <p:cNvSpPr/>
          <p:nvPr/>
        </p:nvSpPr>
        <p:spPr>
          <a:xfrm>
            <a:off x="515867" y="5151693"/>
            <a:ext cx="306125" cy="1341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AC61E94-94C8-42FA-B403-72D4B13F9B00}"/>
              </a:ext>
            </a:extLst>
          </p:cNvPr>
          <p:cNvSpPr/>
          <p:nvPr/>
        </p:nvSpPr>
        <p:spPr>
          <a:xfrm>
            <a:off x="1048926" y="5185378"/>
            <a:ext cx="277649" cy="925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5EBCA28-815B-42FC-BDB1-DA1E64909BEE}"/>
              </a:ext>
            </a:extLst>
          </p:cNvPr>
          <p:cNvSpPr/>
          <p:nvPr/>
        </p:nvSpPr>
        <p:spPr>
          <a:xfrm>
            <a:off x="1048926" y="4727629"/>
            <a:ext cx="277649" cy="13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0555CB1-1097-46B3-AD12-1F230B85F3C2}"/>
              </a:ext>
            </a:extLst>
          </p:cNvPr>
          <p:cNvSpPr/>
          <p:nvPr/>
        </p:nvSpPr>
        <p:spPr>
          <a:xfrm>
            <a:off x="515867" y="4721876"/>
            <a:ext cx="277649" cy="1489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2093F30-4BFF-4B55-B155-B6A245820D53}"/>
              </a:ext>
            </a:extLst>
          </p:cNvPr>
          <p:cNvSpPr/>
          <p:nvPr/>
        </p:nvSpPr>
        <p:spPr>
          <a:xfrm>
            <a:off x="514580" y="5552706"/>
            <a:ext cx="534345" cy="178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AA04694-E00E-4A68-B75F-4F68B6A10AA4}"/>
              </a:ext>
            </a:extLst>
          </p:cNvPr>
          <p:cNvSpPr/>
          <p:nvPr/>
        </p:nvSpPr>
        <p:spPr>
          <a:xfrm>
            <a:off x="1048926" y="5580285"/>
            <a:ext cx="317407" cy="1133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cxnSpLocks/>
          </p:cNvCxnSpPr>
          <p:nvPr/>
        </p:nvCxnSpPr>
        <p:spPr>
          <a:xfrm flipH="1">
            <a:off x="537353" y="1967570"/>
            <a:ext cx="4415648" cy="184349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cxnSpLocks/>
            <a:endCxn id="19" idx="1"/>
          </p:cNvCxnSpPr>
          <p:nvPr/>
        </p:nvCxnSpPr>
        <p:spPr>
          <a:xfrm flipH="1">
            <a:off x="515867" y="2798946"/>
            <a:ext cx="4425846" cy="199740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2EB1DEB5-820D-4496-BAD0-6BC3249E800C}"/>
              </a:ext>
            </a:extLst>
          </p:cNvPr>
          <p:cNvSpPr/>
          <p:nvPr/>
        </p:nvSpPr>
        <p:spPr>
          <a:xfrm>
            <a:off x="128400" y="1582950"/>
            <a:ext cx="1771650" cy="5641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cxnSpLocks/>
          </p:cNvCxnSpPr>
          <p:nvPr/>
        </p:nvCxnSpPr>
        <p:spPr>
          <a:xfrm flipH="1">
            <a:off x="1207629" y="4413471"/>
            <a:ext cx="3841102" cy="143930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4591951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88AE-1A0B-479E-AB32-116F4187E394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07920" y="187367"/>
            <a:ext cx="4572000" cy="640080"/>
          </a:xfrm>
        </p:spPr>
        <p:txBody>
          <a:bodyPr>
            <a:normAutofit/>
          </a:bodyPr>
          <a:lstStyle/>
          <a:p>
            <a:r>
              <a:rPr lang="en-US" dirty="0"/>
              <a:t>Number of Records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5414"/>
          <a:stretch/>
        </p:blipFill>
        <p:spPr>
          <a:xfrm>
            <a:off x="0" y="1149775"/>
            <a:ext cx="9144000" cy="57082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01783" y="2870644"/>
            <a:ext cx="1654628" cy="2177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007429" y="2368842"/>
            <a:ext cx="3944983" cy="92333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This message will show how many records were updated and transferred to DTMS and the Soldiers ITR.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856411" y="2830507"/>
            <a:ext cx="2151018" cy="13933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6C26F331-0FA6-4841-BBEB-A62E9F401D21}"/>
              </a:ext>
            </a:extLst>
          </p:cNvPr>
          <p:cNvSpPr/>
          <p:nvPr/>
        </p:nvSpPr>
        <p:spPr>
          <a:xfrm>
            <a:off x="162895" y="1602045"/>
            <a:ext cx="1771650" cy="5641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20A987-9512-4002-B743-098780D195A2}"/>
              </a:ext>
            </a:extLst>
          </p:cNvPr>
          <p:cNvSpPr/>
          <p:nvPr/>
        </p:nvSpPr>
        <p:spPr>
          <a:xfrm>
            <a:off x="504585" y="4896662"/>
            <a:ext cx="306125" cy="148947"/>
          </a:xfrm>
          <a:prstGeom prst="rect">
            <a:avLst/>
          </a:prstGeom>
          <a:solidFill>
            <a:srgbClr val="E8F0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209E9CC-186E-4B25-98E9-DD45F70F1141}"/>
              </a:ext>
            </a:extLst>
          </p:cNvPr>
          <p:cNvSpPr/>
          <p:nvPr/>
        </p:nvSpPr>
        <p:spPr>
          <a:xfrm>
            <a:off x="1060208" y="4892537"/>
            <a:ext cx="306125" cy="148947"/>
          </a:xfrm>
          <a:prstGeom prst="rect">
            <a:avLst/>
          </a:prstGeom>
          <a:solidFill>
            <a:srgbClr val="E8F0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0C3C0C-8613-49FF-A4AE-9C95C1B82F05}"/>
              </a:ext>
            </a:extLst>
          </p:cNvPr>
          <p:cNvSpPr/>
          <p:nvPr/>
        </p:nvSpPr>
        <p:spPr>
          <a:xfrm>
            <a:off x="515867" y="5310269"/>
            <a:ext cx="306125" cy="148947"/>
          </a:xfrm>
          <a:prstGeom prst="rect">
            <a:avLst/>
          </a:prstGeom>
          <a:solidFill>
            <a:srgbClr val="E8F0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48E4A03-17F9-478D-A2FF-415497D7CA1D}"/>
              </a:ext>
            </a:extLst>
          </p:cNvPr>
          <p:cNvSpPr/>
          <p:nvPr/>
        </p:nvSpPr>
        <p:spPr>
          <a:xfrm>
            <a:off x="1048720" y="5320957"/>
            <a:ext cx="306125" cy="148947"/>
          </a:xfrm>
          <a:prstGeom prst="rect">
            <a:avLst/>
          </a:prstGeom>
          <a:solidFill>
            <a:srgbClr val="E8F0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85528AA-2BB2-4094-BCFB-696FA7F46484}"/>
              </a:ext>
            </a:extLst>
          </p:cNvPr>
          <p:cNvSpPr/>
          <p:nvPr/>
        </p:nvSpPr>
        <p:spPr>
          <a:xfrm>
            <a:off x="515867" y="5512967"/>
            <a:ext cx="499717" cy="1489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654859D-0B92-451A-BCEF-44A619EBB2D2}"/>
              </a:ext>
            </a:extLst>
          </p:cNvPr>
          <p:cNvSpPr/>
          <p:nvPr/>
        </p:nvSpPr>
        <p:spPr>
          <a:xfrm flipV="1">
            <a:off x="1048926" y="5555824"/>
            <a:ext cx="317407" cy="96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2C9F3D0-289C-4127-AF3E-852CBC499B21}"/>
              </a:ext>
            </a:extLst>
          </p:cNvPr>
          <p:cNvSpPr/>
          <p:nvPr/>
        </p:nvSpPr>
        <p:spPr>
          <a:xfrm>
            <a:off x="1048926" y="5142603"/>
            <a:ext cx="317407" cy="1133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CC05EE3-64AC-45D7-B5DD-A208886670B1}"/>
              </a:ext>
            </a:extLst>
          </p:cNvPr>
          <p:cNvSpPr/>
          <p:nvPr/>
        </p:nvSpPr>
        <p:spPr>
          <a:xfrm>
            <a:off x="1060208" y="4694901"/>
            <a:ext cx="317407" cy="1133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FD3985D-9784-4135-8B66-352861078828}"/>
              </a:ext>
            </a:extLst>
          </p:cNvPr>
          <p:cNvSpPr/>
          <p:nvPr/>
        </p:nvSpPr>
        <p:spPr>
          <a:xfrm>
            <a:off x="515867" y="4684859"/>
            <a:ext cx="317407" cy="1133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DF3F936-94EE-448D-B052-B431A93F68FA}"/>
              </a:ext>
            </a:extLst>
          </p:cNvPr>
          <p:cNvSpPr/>
          <p:nvPr/>
        </p:nvSpPr>
        <p:spPr>
          <a:xfrm>
            <a:off x="504585" y="5113366"/>
            <a:ext cx="317407" cy="1133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507593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88AE-1A0B-479E-AB32-116F4187E394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34785" y="220722"/>
            <a:ext cx="6200334" cy="640080"/>
          </a:xfrm>
        </p:spPr>
        <p:txBody>
          <a:bodyPr>
            <a:normAutofit fontScale="90000"/>
          </a:bodyPr>
          <a:lstStyle/>
          <a:p>
            <a:r>
              <a:rPr lang="en-US"/>
              <a:t>Other Entry Options to Record Training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5277" y="1992079"/>
            <a:ext cx="8141523" cy="267765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>
                <a:solidFill>
                  <a:srgbClr val="FFC000"/>
                </a:solidFill>
              </a:rPr>
              <a:t>Individual Training Record:  Training can be recorded in the “Job Book Tab” for updating one Solder at a time.</a:t>
            </a:r>
          </a:p>
          <a:p>
            <a:pPr marL="457200" indent="-457200">
              <a:buFont typeface="+mj-lt"/>
              <a:buAutoNum type="arabicPeriod"/>
            </a:pPr>
            <a:endParaRPr lang="en-US" sz="2400">
              <a:solidFill>
                <a:srgbClr val="FFC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>
                <a:solidFill>
                  <a:srgbClr val="FFC000"/>
                </a:solidFill>
              </a:rPr>
              <a:t>Scheduled Event:  Training can be recorded for many tasks and several Soldiers at one time.  Tasks must be added to the Scheduled Event and a Roster of all Soldiers that took part in the training must be added also.</a:t>
            </a:r>
            <a:endParaRPr lang="en-US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606353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88AE-1A0B-479E-AB32-116F4187E394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93699" y="223082"/>
            <a:ext cx="4572000" cy="640080"/>
          </a:xfrm>
        </p:spPr>
        <p:txBody>
          <a:bodyPr>
            <a:normAutofit/>
          </a:bodyPr>
          <a:lstStyle/>
          <a:p>
            <a:r>
              <a:rPr lang="en-US" dirty="0">
                <a:effectLst/>
              </a:rPr>
              <a:t>Historical Information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3743" y="1693176"/>
            <a:ext cx="8511913" cy="378565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C000"/>
                </a:solidFill>
              </a:rPr>
              <a:t>NDAA FY16 requires that Soldiers take specific financial readiness training based on personal and professional milestones throughout their career.</a:t>
            </a:r>
          </a:p>
          <a:p>
            <a:pPr algn="ctr"/>
            <a:endParaRPr lang="en-US" sz="2400" dirty="0">
              <a:solidFill>
                <a:srgbClr val="FFC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600" dirty="0">
                <a:solidFill>
                  <a:srgbClr val="FFC000"/>
                </a:solidFill>
              </a:rPr>
              <a:t>Prepare Finances for a Permanent Change of Station (PCS):  G09-COM-0002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>
                <a:solidFill>
                  <a:srgbClr val="FFC000"/>
                </a:solidFill>
              </a:rPr>
              <a:t>Prepare Finances for a Deployment:  G09-COM-0003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>
                <a:solidFill>
                  <a:srgbClr val="FFC000"/>
                </a:solidFill>
              </a:rPr>
              <a:t>Prepare Finances for a Return from Deployment:  G09-COM-0004</a:t>
            </a:r>
            <a:endParaRPr lang="en-US" sz="2400" dirty="0">
              <a:solidFill>
                <a:srgbClr val="FFC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600" dirty="0">
                <a:solidFill>
                  <a:srgbClr val="FFC000"/>
                </a:solidFill>
              </a:rPr>
              <a:t>Prepare Finances for Vesting in the Thrift Savings Plan:  G09-COM-0005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>
                <a:solidFill>
                  <a:srgbClr val="FFC000"/>
                </a:solidFill>
              </a:rPr>
              <a:t>Prepare Finances for Continuation Pay Under Blended Retirement System:  G09-COM-0006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>
                <a:solidFill>
                  <a:srgbClr val="FFC000"/>
                </a:solidFill>
              </a:rPr>
              <a:t>Prepare Finances for Marriage:  G09-COM-0007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>
                <a:solidFill>
                  <a:srgbClr val="FFC000"/>
                </a:solidFill>
              </a:rPr>
              <a:t>Prepare Finances for a Divorce:  G09-COM-0008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>
                <a:solidFill>
                  <a:srgbClr val="FFC000"/>
                </a:solidFill>
              </a:rPr>
              <a:t>Prepare Finances for Welcoming a New Child:  G09-COM-0009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>
                <a:solidFill>
                  <a:srgbClr val="FFC000"/>
                </a:solidFill>
              </a:rPr>
              <a:t>Prepare Finances for a Disabling Sickness or Condition and enrollment into the Exceptional Family  Member Program:  G09-COM-0010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>
                <a:solidFill>
                  <a:srgbClr val="FFC000"/>
                </a:solidFill>
              </a:rPr>
              <a:t>Prepare Finances for a Promotion:  G09-COM-0011</a:t>
            </a:r>
          </a:p>
        </p:txBody>
      </p:sp>
    </p:spTree>
    <p:extLst>
      <p:ext uri="{BB962C8B-B14F-4D97-AF65-F5344CB8AC3E}">
        <p14:creationId xmlns:p14="http://schemas.microsoft.com/office/powerpoint/2010/main" val="1212150273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88AE-1A0B-479E-AB32-116F4187E394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47772" y="193270"/>
            <a:ext cx="5648445" cy="628532"/>
          </a:xfrm>
        </p:spPr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>Recording Training Using Wizard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53584" y="1662012"/>
            <a:ext cx="7236823" cy="2308324"/>
          </a:xfrm>
          <a:prstGeom prst="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C000"/>
                </a:solidFill>
              </a:rPr>
              <a:t>Recording Finance Readiness Training </a:t>
            </a:r>
          </a:p>
          <a:p>
            <a:pPr algn="ctr"/>
            <a:r>
              <a:rPr lang="en-US" sz="4800" dirty="0">
                <a:solidFill>
                  <a:srgbClr val="FFC000"/>
                </a:solidFill>
              </a:rPr>
              <a:t> (Wizard)</a:t>
            </a:r>
          </a:p>
        </p:txBody>
      </p:sp>
    </p:spTree>
    <p:extLst>
      <p:ext uri="{BB962C8B-B14F-4D97-AF65-F5344CB8AC3E}">
        <p14:creationId xmlns:p14="http://schemas.microsoft.com/office/powerpoint/2010/main" val="4025010025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88AE-1A0B-479E-AB32-116F4187E394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0" y="184385"/>
            <a:ext cx="4572000" cy="640080"/>
          </a:xfrm>
        </p:spPr>
        <p:txBody>
          <a:bodyPr/>
          <a:lstStyle/>
          <a:p>
            <a:r>
              <a:rPr lang="en-US" dirty="0">
                <a:effectLst/>
              </a:rPr>
              <a:t>Dashboard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5566"/>
          <a:stretch/>
        </p:blipFill>
        <p:spPr>
          <a:xfrm>
            <a:off x="63795" y="1181985"/>
            <a:ext cx="9028691" cy="5056769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755182" y="2097450"/>
            <a:ext cx="844732" cy="3744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214949" y="1728118"/>
            <a:ext cx="2151017" cy="369332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Select Administrative</a:t>
            </a:r>
          </a:p>
        </p:txBody>
      </p:sp>
      <p:cxnSp>
        <p:nvCxnSpPr>
          <p:cNvPr id="9" name="Straight Arrow Connector 8"/>
          <p:cNvCxnSpPr>
            <a:stCxn id="7" idx="1"/>
            <a:endCxn id="6" idx="6"/>
          </p:cNvCxnSpPr>
          <p:nvPr/>
        </p:nvCxnSpPr>
        <p:spPr>
          <a:xfrm flipH="1">
            <a:off x="2599914" y="1912784"/>
            <a:ext cx="1615035" cy="37190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5A8CDA75-B10C-4EC8-8DDA-3413B6DB37BC}"/>
              </a:ext>
            </a:extLst>
          </p:cNvPr>
          <p:cNvSpPr/>
          <p:nvPr/>
        </p:nvSpPr>
        <p:spPr>
          <a:xfrm>
            <a:off x="2705100" y="3742661"/>
            <a:ext cx="825500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CF51C0-940D-4A38-874C-582EEE44BA12}"/>
              </a:ext>
            </a:extLst>
          </p:cNvPr>
          <p:cNvSpPr/>
          <p:nvPr/>
        </p:nvSpPr>
        <p:spPr>
          <a:xfrm>
            <a:off x="2768600" y="3904757"/>
            <a:ext cx="1930695" cy="1346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441C692-1E7F-4512-910C-D855156CB043}"/>
              </a:ext>
            </a:extLst>
          </p:cNvPr>
          <p:cNvSpPr/>
          <p:nvPr/>
        </p:nvSpPr>
        <p:spPr>
          <a:xfrm>
            <a:off x="7870783" y="1192193"/>
            <a:ext cx="1215342" cy="231494"/>
          </a:xfrm>
          <a:prstGeom prst="rect">
            <a:avLst/>
          </a:prstGeom>
          <a:solidFill>
            <a:srgbClr val="4D63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399192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88AE-1A0B-479E-AB32-116F4187E394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39341" y="175425"/>
            <a:ext cx="4572000" cy="640080"/>
          </a:xfrm>
        </p:spPr>
        <p:txBody>
          <a:bodyPr/>
          <a:lstStyle/>
          <a:p>
            <a:r>
              <a:rPr lang="en-US" dirty="0">
                <a:effectLst/>
              </a:rPr>
              <a:t>Record Soldier Training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5414"/>
          <a:stretch/>
        </p:blipFill>
        <p:spPr>
          <a:xfrm>
            <a:off x="0" y="1072065"/>
            <a:ext cx="9144000" cy="542081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5760" y="5390606"/>
            <a:ext cx="862149" cy="2960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206241" y="4754880"/>
            <a:ext cx="3143794" cy="369332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Select “Record Soldier Training”</a:t>
            </a:r>
          </a:p>
        </p:txBody>
      </p:sp>
      <p:cxnSp>
        <p:nvCxnSpPr>
          <p:cNvPr id="9" name="Straight Arrow Connector 8"/>
          <p:cNvCxnSpPr>
            <a:stCxn id="7" idx="1"/>
            <a:endCxn id="6" idx="3"/>
          </p:cNvCxnSpPr>
          <p:nvPr/>
        </p:nvCxnSpPr>
        <p:spPr>
          <a:xfrm flipH="1">
            <a:off x="1227909" y="4939546"/>
            <a:ext cx="2978332" cy="59910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FDE523FE-3EB6-4678-BFEB-49849B25DECB}"/>
              </a:ext>
            </a:extLst>
          </p:cNvPr>
          <p:cNvSpPr/>
          <p:nvPr/>
        </p:nvSpPr>
        <p:spPr>
          <a:xfrm>
            <a:off x="2694646" y="2184173"/>
            <a:ext cx="1930695" cy="1346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9BE0A6C-6AC2-4BAE-8027-50BFDA371B8F}"/>
              </a:ext>
            </a:extLst>
          </p:cNvPr>
          <p:cNvSpPr/>
          <p:nvPr/>
        </p:nvSpPr>
        <p:spPr>
          <a:xfrm>
            <a:off x="7928658" y="1095215"/>
            <a:ext cx="1215342" cy="231494"/>
          </a:xfrm>
          <a:prstGeom prst="rect">
            <a:avLst/>
          </a:prstGeom>
          <a:solidFill>
            <a:srgbClr val="4D63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535503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88AE-1A0B-479E-AB32-116F4187E394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0" y="228172"/>
            <a:ext cx="4572000" cy="640080"/>
          </a:xfrm>
        </p:spPr>
        <p:txBody>
          <a:bodyPr/>
          <a:lstStyle/>
          <a:p>
            <a:r>
              <a:rPr lang="en-US" dirty="0">
                <a:effectLst/>
              </a:rPr>
              <a:t>Record Task Completion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5717"/>
          <a:stretch/>
        </p:blipFill>
        <p:spPr>
          <a:xfrm>
            <a:off x="0" y="1233377"/>
            <a:ext cx="9144000" cy="525950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36617" y="2908663"/>
            <a:ext cx="1532709" cy="3744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979817" y="3283132"/>
            <a:ext cx="3420443" cy="1200329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Select “Record Task Completion” (Mandatory or Individual)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Select “Next”</a:t>
            </a:r>
          </a:p>
        </p:txBody>
      </p:sp>
      <p:cxnSp>
        <p:nvCxnSpPr>
          <p:cNvPr id="9" name="Straight Arrow Connector 8"/>
          <p:cNvCxnSpPr>
            <a:cxnSpLocks/>
            <a:stCxn id="7" idx="1"/>
          </p:cNvCxnSpPr>
          <p:nvPr/>
        </p:nvCxnSpPr>
        <p:spPr>
          <a:xfrm flipH="1" flipV="1">
            <a:off x="2769326" y="3283132"/>
            <a:ext cx="1210491" cy="60016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/>
          </p:cNvCxnSpPr>
          <p:nvPr/>
        </p:nvCxnSpPr>
        <p:spPr>
          <a:xfrm>
            <a:off x="6932428" y="4570229"/>
            <a:ext cx="713698" cy="9756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030FC8B-A47E-4366-BF72-F22B7E8EB4B5}"/>
              </a:ext>
            </a:extLst>
          </p:cNvPr>
          <p:cNvSpPr/>
          <p:nvPr/>
        </p:nvSpPr>
        <p:spPr>
          <a:xfrm>
            <a:off x="7928658" y="1233377"/>
            <a:ext cx="1215342" cy="231494"/>
          </a:xfrm>
          <a:prstGeom prst="rect">
            <a:avLst/>
          </a:prstGeom>
          <a:solidFill>
            <a:srgbClr val="4D63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885113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88AE-1A0B-479E-AB32-116F4187E394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0" y="218971"/>
            <a:ext cx="4572000" cy="640080"/>
          </a:xfrm>
        </p:spPr>
        <p:txBody>
          <a:bodyPr/>
          <a:lstStyle/>
          <a:p>
            <a:r>
              <a:rPr lang="en-US" dirty="0">
                <a:effectLst/>
              </a:rPr>
              <a:t>Generate Roster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5717"/>
          <a:stretch/>
        </p:blipFill>
        <p:spPr>
          <a:xfrm>
            <a:off x="0" y="1323753"/>
            <a:ext cx="9144000" cy="51691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06286" y="4746171"/>
            <a:ext cx="418011" cy="3396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457303" y="3352800"/>
            <a:ext cx="3692434" cy="646331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Select “Search” to generate a roster of unit personnel.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724297" y="3675017"/>
            <a:ext cx="1715589" cy="107115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8949C449-669A-4A46-8466-A23377865DF7}"/>
              </a:ext>
            </a:extLst>
          </p:cNvPr>
          <p:cNvSpPr/>
          <p:nvPr/>
        </p:nvSpPr>
        <p:spPr>
          <a:xfrm>
            <a:off x="7921256" y="1323753"/>
            <a:ext cx="1215342" cy="231494"/>
          </a:xfrm>
          <a:prstGeom prst="rect">
            <a:avLst/>
          </a:prstGeom>
          <a:solidFill>
            <a:srgbClr val="4D63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861493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88AE-1A0B-479E-AB32-116F4187E394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96632" y="135876"/>
            <a:ext cx="4572000" cy="640080"/>
          </a:xfrm>
        </p:spPr>
        <p:txBody>
          <a:bodyPr/>
          <a:lstStyle/>
          <a:p>
            <a:r>
              <a:rPr lang="en-US" dirty="0">
                <a:effectLst/>
              </a:rPr>
              <a:t>Select Soldiers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5733"/>
          <a:stretch/>
        </p:blipFill>
        <p:spPr>
          <a:xfrm>
            <a:off x="0" y="1188720"/>
            <a:ext cx="9144000" cy="53041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54034" y="3352800"/>
            <a:ext cx="243840" cy="11059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969623" y="2133600"/>
            <a:ext cx="4075611" cy="1200329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Select the Soldiers that took the training.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Once all Soldiers have been selected, Click on the “Next” tab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007429" y="3352800"/>
            <a:ext cx="2612571" cy="231648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3003CA6F-C63B-4A7E-8ED9-81FB1CF75263}"/>
              </a:ext>
            </a:extLst>
          </p:cNvPr>
          <p:cNvSpPr/>
          <p:nvPr/>
        </p:nvSpPr>
        <p:spPr>
          <a:xfrm>
            <a:off x="1555749" y="3519377"/>
            <a:ext cx="740883" cy="14088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FFECB1C-C814-4B7B-A3F4-C2352E61FDEE}"/>
              </a:ext>
            </a:extLst>
          </p:cNvPr>
          <p:cNvSpPr/>
          <p:nvPr/>
        </p:nvSpPr>
        <p:spPr>
          <a:xfrm>
            <a:off x="2952206" y="3352800"/>
            <a:ext cx="324394" cy="15753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1AC6DD5-0708-40FC-8792-9FDC91841039}"/>
              </a:ext>
            </a:extLst>
          </p:cNvPr>
          <p:cNvSpPr/>
          <p:nvPr/>
        </p:nvSpPr>
        <p:spPr>
          <a:xfrm>
            <a:off x="4191000" y="3519377"/>
            <a:ext cx="635000" cy="14088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cxnSpLocks/>
          </p:cNvCxnSpPr>
          <p:nvPr/>
        </p:nvCxnSpPr>
        <p:spPr>
          <a:xfrm flipH="1">
            <a:off x="1497874" y="2417897"/>
            <a:ext cx="1454332" cy="159802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5F95FADE-3371-46F0-A5AB-26EA4C10C0E4}"/>
              </a:ext>
            </a:extLst>
          </p:cNvPr>
          <p:cNvSpPr/>
          <p:nvPr/>
        </p:nvSpPr>
        <p:spPr>
          <a:xfrm>
            <a:off x="7928658" y="1188720"/>
            <a:ext cx="1215342" cy="231494"/>
          </a:xfrm>
          <a:prstGeom prst="rect">
            <a:avLst/>
          </a:prstGeom>
          <a:solidFill>
            <a:srgbClr val="4D63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488725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88AE-1A0B-479E-AB32-116F4187E394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0" y="146071"/>
            <a:ext cx="4572000" cy="640080"/>
          </a:xfrm>
        </p:spPr>
        <p:txBody>
          <a:bodyPr/>
          <a:lstStyle/>
          <a:p>
            <a:r>
              <a:rPr lang="en-US" dirty="0">
                <a:effectLst/>
              </a:rPr>
              <a:t>Task Number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5717"/>
          <a:stretch/>
        </p:blipFill>
        <p:spPr>
          <a:xfrm>
            <a:off x="0" y="1180214"/>
            <a:ext cx="9144000" cy="54119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36132" y="2742215"/>
            <a:ext cx="1637211" cy="2960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0" y="2595044"/>
            <a:ext cx="3378926" cy="92333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Put in the Task Number and click  the “Search Tab”.  The task will generate below</a:t>
            </a:r>
          </a:p>
        </p:txBody>
      </p:sp>
      <p:cxnSp>
        <p:nvCxnSpPr>
          <p:cNvPr id="9" name="Straight Arrow Connector 8"/>
          <p:cNvCxnSpPr>
            <a:endCxn id="5" idx="3"/>
          </p:cNvCxnSpPr>
          <p:nvPr/>
        </p:nvCxnSpPr>
        <p:spPr>
          <a:xfrm flipH="1">
            <a:off x="4073343" y="2890261"/>
            <a:ext cx="531223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2699657" y="3417301"/>
            <a:ext cx="1872343" cy="16557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254737" y="4187825"/>
            <a:ext cx="4528457" cy="92333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Once the task has generated, click on the “Select Tab” followed by the “Next Tab” at the bottom right of the page.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06E978-13E6-4F2E-8C23-BACD804774F2}"/>
              </a:ext>
            </a:extLst>
          </p:cNvPr>
          <p:cNvSpPr/>
          <p:nvPr/>
        </p:nvSpPr>
        <p:spPr>
          <a:xfrm>
            <a:off x="2478662" y="3067556"/>
            <a:ext cx="527050" cy="107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49BA9D5-7AF1-42A9-8E64-E4042B47D2C1}"/>
              </a:ext>
            </a:extLst>
          </p:cNvPr>
          <p:cNvSpPr/>
          <p:nvPr/>
        </p:nvSpPr>
        <p:spPr>
          <a:xfrm>
            <a:off x="1619250" y="4111268"/>
            <a:ext cx="374650" cy="28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cxnSpLocks/>
          </p:cNvCxnSpPr>
          <p:nvPr/>
        </p:nvCxnSpPr>
        <p:spPr>
          <a:xfrm flipH="1" flipV="1">
            <a:off x="1550127" y="4255311"/>
            <a:ext cx="1704610" cy="34499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3D1D092F-9097-4BA7-AB77-63CAFFAF297F}"/>
              </a:ext>
            </a:extLst>
          </p:cNvPr>
          <p:cNvSpPr/>
          <p:nvPr/>
        </p:nvSpPr>
        <p:spPr>
          <a:xfrm>
            <a:off x="7928658" y="1180214"/>
            <a:ext cx="1215342" cy="231494"/>
          </a:xfrm>
          <a:prstGeom prst="rect">
            <a:avLst/>
          </a:prstGeom>
          <a:solidFill>
            <a:srgbClr val="4D63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92444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p:Policy xmlns:p="office.server.policy" id="" local="true">
  <p:Name>Document</p:Name>
  <p:Description/>
  <p:Statement/>
  <p:PolicyItems>
    <p:PolicyItem featureId="Microsoft.Office.RecordsManagement.PolicyFeatures.PolicyAudit" staticId="0x0101|8138272" UniqueId="b4689997-ad7b-4572-ba64-73a33dfcb7bc">
      <p:Name>Auditing</p:Name>
      <p:Description>Audits user actions on documents and list items to the Audit Log.</p:Description>
      <p:CustomData>
        <Audit>
          <Update/>
          <DeleteRestore/>
        </Audit>
      </p:CustomData>
    </p:PolicyItem>
  </p:PolicyItems>
</p:Policy>
</file>

<file path=customXml/item3.xml><?xml version="1.0" encoding="utf-8"?>
<?mso-contentType ?>
<spe:Receivers xmlns:spe="http://schemas.microsoft.com/sharepoint/events">
  <Receiver>
    <Name>Policy Auditing</Name>
    <Synchronization>Synchronous</Synchronization>
    <Type>10001</Type>
    <SequenceNumber>1100</SequenceNumber>
    <Assembly>Microsoft.Office.Policy, Version=14.0.0.0, Culture=neutral, PublicKeyToken=71e9bce111e9429c</Assembly>
    <Class>Microsoft.Office.RecordsManagement.Internal.AuditHandler</Class>
    <Data/>
    <Filter/>
  </Receiver>
  <Receiver>
    <Name>Policy Auditing</Name>
    <Synchronization>Synchronous</Synchronization>
    <Type>10002</Type>
    <SequenceNumber>1101</SequenceNumber>
    <Assembly>Microsoft.Office.Policy, Version=14.0.0.0, Culture=neutral, PublicKeyToken=71e9bce111e9429c</Assembly>
    <Class>Microsoft.Office.RecordsManagement.Internal.AuditHandler</Class>
    <Data/>
    <Filter/>
  </Receiver>
  <Receiver>
    <Name>Policy Auditing</Name>
    <Synchronization>Synchronous</Synchronization>
    <Type>10004</Type>
    <SequenceNumber>1102</SequenceNumber>
    <Assembly>Microsoft.Office.Policy, Version=14.0.0.0, Culture=neutral, PublicKeyToken=71e9bce111e9429c</Assembly>
    <Class>Microsoft.Office.RecordsManagement.Internal.AuditHandler</Class>
    <Data/>
    <Filter/>
  </Receiver>
  <Receiver>
    <Name>Policy Auditing</Name>
    <Synchronization>Synchronous</Synchronization>
    <Type>10006</Type>
    <SequenceNumber>1103</SequenceNumber>
    <Assembly>Microsoft.Office.Policy, Version=14.0.0.0, Culture=neutral, PublicKeyToken=71e9bce111e9429c</Assembly>
    <Class>Microsoft.Office.RecordsManagement.Internal.AuditHandler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51F56929CB614C82D64A2E97AA8A4E" ma:contentTypeVersion="0" ma:contentTypeDescription="Create a new document." ma:contentTypeScope="" ma:versionID="076ddf5e5965d42806287118691f673f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a389d1f0a791081171bb3912d47a25c4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_dlc_Exemp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empt" ma:index="8" nillable="true" ma:displayName="Exempt from Policy" ma:hidden="true" ma:internalName="_dlc_Exempt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88DE12D-FA01-4489-A4A9-8BCC8037B02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3368A0D-7703-4C00-AC7C-CBAB8574EA01}">
  <ds:schemaRefs>
    <ds:schemaRef ds:uri="office.server.policy"/>
  </ds:schemaRefs>
</ds:datastoreItem>
</file>

<file path=customXml/itemProps3.xml><?xml version="1.0" encoding="utf-8"?>
<ds:datastoreItem xmlns:ds="http://schemas.openxmlformats.org/officeDocument/2006/customXml" ds:itemID="{373A5C06-0904-426F-85F0-E21E9AA33CD3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3CAAFA89-9008-4794-B1AA-04D5E366E451}">
  <ds:schemaRefs>
    <ds:schemaRef ds:uri="http://schemas.microsoft.com/sharepoint/v3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5.xml><?xml version="1.0" encoding="utf-8"?>
<ds:datastoreItem xmlns:ds="http://schemas.openxmlformats.org/officeDocument/2006/customXml" ds:itemID="{4DC46D16-B49D-44DA-BF2C-9F69882C54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92581</TotalTime>
  <Words>576</Words>
  <Application>Microsoft Office PowerPoint</Application>
  <PresentationFormat>On-screen Show (4:3)</PresentationFormat>
  <Paragraphs>93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Tahoma</vt:lpstr>
      <vt:lpstr>Office Theme</vt:lpstr>
      <vt:lpstr>PowerPoint Presentation</vt:lpstr>
      <vt:lpstr>Historical Information</vt:lpstr>
      <vt:lpstr>Recording Training Using Wizard</vt:lpstr>
      <vt:lpstr>Dashboard</vt:lpstr>
      <vt:lpstr>Record Soldier Training</vt:lpstr>
      <vt:lpstr>Record Task Completion</vt:lpstr>
      <vt:lpstr>Generate Roster</vt:lpstr>
      <vt:lpstr>Select Soldiers</vt:lpstr>
      <vt:lpstr>Task Number</vt:lpstr>
      <vt:lpstr>Add Date</vt:lpstr>
      <vt:lpstr>Confirmation Page</vt:lpstr>
      <vt:lpstr>Recording Training in SULT</vt:lpstr>
      <vt:lpstr>SULT Tool</vt:lpstr>
      <vt:lpstr>Record Mass Tasks</vt:lpstr>
      <vt:lpstr>Evaluate Tasks</vt:lpstr>
      <vt:lpstr>Verify Task</vt:lpstr>
      <vt:lpstr>Save Changes</vt:lpstr>
      <vt:lpstr>Number of Records</vt:lpstr>
      <vt:lpstr>Other Entry Options to Record Training</vt:lpstr>
    </vt:vector>
  </TitlesOfParts>
  <Company>United States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 Cone Vist</dc:title>
  <dc:creator>christopher.l.cooke2.civ@mail.mil</dc:creator>
  <cp:lastModifiedBy>Mroszczyk, Robyn CIV USARMY HQDA DCS G-9 (USA)</cp:lastModifiedBy>
  <cp:revision>4848</cp:revision>
  <cp:lastPrinted>2021-06-14T17:27:13Z</cp:lastPrinted>
  <dcterms:created xsi:type="dcterms:W3CDTF">2011-02-23T16:46:53Z</dcterms:created>
  <dcterms:modified xsi:type="dcterms:W3CDTF">2023-01-05T17:18:52Z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0x0101003F51F56929CB614C82D64A2E97AA8A4E</vt:lpwstr>
  </property>
</Properties>
</file>